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A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11"/>
    <p:restoredTop sz="94638"/>
  </p:normalViewPr>
  <p:slideViewPr>
    <p:cSldViewPr snapToGrid="0" snapToObjects="1">
      <p:cViewPr>
        <p:scale>
          <a:sx n="105" d="100"/>
          <a:sy n="105" d="100"/>
        </p:scale>
        <p:origin x="1176" y="-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4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1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3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3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4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5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0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4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7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47FA-6377-3E45-BCC5-19FD925785BE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A0A9-C523-A345-A4AC-54F18522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1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tiff"/><Relationship Id="rId4" Type="http://schemas.openxmlformats.org/officeDocument/2006/relationships/hyperlink" Target="mailto:tsun@providencehealth.bc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695DAE-FC5F-7A4D-99E2-3A40DD483876}"/>
              </a:ext>
            </a:extLst>
          </p:cNvPr>
          <p:cNvSpPr txBox="1"/>
          <p:nvPr/>
        </p:nvSpPr>
        <p:spPr>
          <a:xfrm rot="10800000" flipV="1">
            <a:off x="195027" y="1516658"/>
            <a:ext cx="646292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Pain following open heart surgery can be severe and impact your recovery.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19655C-4193-6A48-9CFC-9B18A446D5BF}"/>
              </a:ext>
            </a:extLst>
          </p:cNvPr>
          <p:cNvSpPr txBox="1"/>
          <p:nvPr/>
        </p:nvSpPr>
        <p:spPr>
          <a:xfrm>
            <a:off x="2120349" y="4844026"/>
            <a:ext cx="4537600" cy="16004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/>
              <a:t>What is a paravertebral block?</a:t>
            </a:r>
          </a:p>
          <a:p>
            <a:pPr algn="ctr"/>
            <a:r>
              <a:rPr lang="en-CA" sz="1400" dirty="0"/>
              <a:t>Freezing medication is injected into the nerves on either side of the back to reduce the sensation of pain. </a:t>
            </a:r>
          </a:p>
          <a:p>
            <a:pPr algn="ctr"/>
            <a:r>
              <a:rPr lang="en-CA" sz="1400" dirty="0"/>
              <a:t>The procedure itself is not new, as it is routinely performed on breast surgery patients to help with chest pain relief following surgery. </a:t>
            </a:r>
          </a:p>
          <a:p>
            <a:pPr algn="ctr"/>
            <a:r>
              <a:rPr lang="en-CA" sz="1400" b="1" dirty="0"/>
              <a:t>Scan the QR code </a:t>
            </a:r>
            <a:r>
              <a:rPr lang="en-CA" sz="1400" dirty="0"/>
              <a:t>to learn more!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757B24-5CF8-3F43-A5A3-1DFBD3FBDF93}"/>
              </a:ext>
            </a:extLst>
          </p:cNvPr>
          <p:cNvSpPr txBox="1"/>
          <p:nvPr/>
        </p:nvSpPr>
        <p:spPr>
          <a:xfrm>
            <a:off x="170402" y="7831625"/>
            <a:ext cx="3899894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If you participate, you will be </a:t>
            </a:r>
            <a:r>
              <a:rPr lang="en-US" sz="1400" b="1" dirty="0"/>
              <a:t>randomly assigned </a:t>
            </a:r>
            <a:r>
              <a:rPr lang="en-US" sz="1400" dirty="0"/>
              <a:t>into receiving the nerve block or saline injections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To keep the results of the study fair, you will not know which you are receiving 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0873AD-C38B-1A4C-AA41-B36C8B950E89}"/>
              </a:ext>
            </a:extLst>
          </p:cNvPr>
          <p:cNvSpPr txBox="1"/>
          <p:nvPr/>
        </p:nvSpPr>
        <p:spPr>
          <a:xfrm>
            <a:off x="68312" y="247281"/>
            <a:ext cx="6657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– Participants Needed – </a:t>
            </a:r>
            <a:r>
              <a:rPr lang="en-US" sz="2000" dirty="0"/>
              <a:t>Study at St. Paul’s Hospital</a:t>
            </a:r>
            <a:endParaRPr lang="en-US" sz="2000" b="1" dirty="0"/>
          </a:p>
          <a:p>
            <a:pPr algn="ctr"/>
            <a:r>
              <a:rPr lang="en-US" sz="2000" b="1" dirty="0"/>
              <a:t>BILATERAL PARAVERTEBRAL BLOCK FOR IMPROVED RECOVERY AFTER OPEN HEART SURGERY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FA7FAD5-0B53-554E-B42E-5B0C271794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t="-291" r="5430" b="219"/>
          <a:stretch/>
        </p:blipFill>
        <p:spPr>
          <a:xfrm>
            <a:off x="3894884" y="2258404"/>
            <a:ext cx="2763064" cy="2396036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6DB0EAA-5592-8944-84FD-19EAEE1FD28A}"/>
              </a:ext>
            </a:extLst>
          </p:cNvPr>
          <p:cNvSpPr txBox="1"/>
          <p:nvPr/>
        </p:nvSpPr>
        <p:spPr>
          <a:xfrm>
            <a:off x="193418" y="6531151"/>
            <a:ext cx="3899894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400" dirty="0"/>
              <a:t>You may be </a:t>
            </a:r>
            <a:r>
              <a:rPr lang="en-CA" sz="1400" b="1" dirty="0"/>
              <a:t>eligible to participate </a:t>
            </a:r>
            <a:r>
              <a:rPr lang="en-CA" sz="1400" dirty="0"/>
              <a:t> if you are: </a:t>
            </a:r>
          </a:p>
          <a:p>
            <a:pPr marL="214307" indent="-214307" algn="ctr">
              <a:buFont typeface="Arial" panose="020B0604020202020204" pitchFamily="34" charset="0"/>
              <a:buChar char="•"/>
            </a:pPr>
            <a:r>
              <a:rPr lang="en-CA" sz="1400" dirty="0"/>
              <a:t>Age 19 years or older</a:t>
            </a:r>
          </a:p>
          <a:p>
            <a:pPr marL="214307" indent="-214307" algn="ctr">
              <a:buFont typeface="Arial" panose="020B0604020202020204" pitchFamily="34" charset="0"/>
              <a:buChar char="•"/>
            </a:pPr>
            <a:r>
              <a:rPr lang="en-CA" sz="1400" dirty="0"/>
              <a:t>English-speaking</a:t>
            </a:r>
          </a:p>
          <a:p>
            <a:pPr marL="214307" indent="-214307" algn="ctr">
              <a:buFont typeface="Arial" panose="020B0604020202020204" pitchFamily="34" charset="0"/>
              <a:buChar char="•"/>
            </a:pPr>
            <a:r>
              <a:rPr lang="en-CA" sz="1400" dirty="0"/>
              <a:t>Scheduled for open heart surgery</a:t>
            </a:r>
          </a:p>
          <a:p>
            <a:pPr marL="214307" indent="-214307" algn="ctr">
              <a:buFont typeface="Arial" panose="020B0604020202020204" pitchFamily="34" charset="0"/>
              <a:buChar char="•"/>
            </a:pPr>
            <a:r>
              <a:rPr lang="en-CA" sz="1400" dirty="0"/>
              <a:t>Pass a cognitive screening test</a:t>
            </a:r>
            <a:endParaRPr lang="en-US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6C3B-4032-B04B-9CF2-48BEECC1C03A}"/>
              </a:ext>
            </a:extLst>
          </p:cNvPr>
          <p:cNvSpPr txBox="1"/>
          <p:nvPr/>
        </p:nvSpPr>
        <p:spPr>
          <a:xfrm>
            <a:off x="193418" y="2025007"/>
            <a:ext cx="3511839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pain medications like opioids, alleviate pain but can be associated with side effects like nausea, vomiting, delirium, sedation, constipation, and breathing problems.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14FFC1-A500-F64D-9A86-8A7315E30784}"/>
              </a:ext>
            </a:extLst>
          </p:cNvPr>
          <p:cNvSpPr txBox="1"/>
          <p:nvPr/>
        </p:nvSpPr>
        <p:spPr>
          <a:xfrm>
            <a:off x="193418" y="3165482"/>
            <a:ext cx="3511839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400" dirty="0"/>
              <a:t>Nerve blocks can provide an alternative pain relief with improve side effect profile. </a:t>
            </a:r>
          </a:p>
          <a:p>
            <a:pPr algn="ctr"/>
            <a:endParaRPr lang="en-CA" sz="1400" dirty="0"/>
          </a:p>
          <a:p>
            <a:pPr algn="ctr"/>
            <a:r>
              <a:rPr lang="en-CA" sz="1400" dirty="0"/>
              <a:t>We want to explore if </a:t>
            </a:r>
            <a:r>
              <a:rPr lang="en-CA" sz="1400" b="1" dirty="0"/>
              <a:t>paravertebral nerve blocks</a:t>
            </a:r>
            <a:r>
              <a:rPr lang="en-US" sz="1400" dirty="0"/>
              <a:t> </a:t>
            </a:r>
            <a:r>
              <a:rPr lang="en-CA" sz="1400" dirty="0"/>
              <a:t>can </a:t>
            </a:r>
            <a:r>
              <a:rPr lang="en-CA" sz="1400" b="1" dirty="0"/>
              <a:t>improve </a:t>
            </a:r>
            <a:r>
              <a:rPr lang="en-US" sz="1400" b="1" dirty="0"/>
              <a:t>your recovery after heart surgery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C299BBD-32B4-6145-8D1B-0B870C01D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51" y="4824488"/>
            <a:ext cx="1575740" cy="157574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AE0E484-F225-E64A-BF12-AC9A2A282F81}"/>
              </a:ext>
            </a:extLst>
          </p:cNvPr>
          <p:cNvSpPr txBox="1"/>
          <p:nvPr/>
        </p:nvSpPr>
        <p:spPr>
          <a:xfrm>
            <a:off x="4212922" y="7831625"/>
            <a:ext cx="264507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To participate or ask questions, please contact: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Dr. Terri Sun | Principal Investigator</a:t>
            </a:r>
          </a:p>
          <a:p>
            <a:pPr algn="ctr"/>
            <a:r>
              <a:rPr lang="en-US" sz="1200" dirty="0"/>
              <a:t>E: </a:t>
            </a:r>
            <a:r>
              <a:rPr lang="en-US" sz="1200" dirty="0">
                <a:hlinkClick r:id="rId4"/>
              </a:rPr>
              <a:t>tsun@providencehealth.bc.ca</a:t>
            </a:r>
            <a:endParaRPr lang="en-US" sz="1200" dirty="0"/>
          </a:p>
          <a:p>
            <a:pPr algn="ctr"/>
            <a:endParaRPr lang="en-US" sz="12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71DCDFC-968A-9A48-837C-9B0635C60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1916" y="6585100"/>
            <a:ext cx="842081" cy="10154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801F2D9-51CE-B648-B93C-3C92771042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6777" y="6531151"/>
            <a:ext cx="1168658" cy="11428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0411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237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Terri Sun</cp:lastModifiedBy>
  <cp:revision>23</cp:revision>
  <dcterms:created xsi:type="dcterms:W3CDTF">2023-06-08T19:17:26Z</dcterms:created>
  <dcterms:modified xsi:type="dcterms:W3CDTF">2023-09-19T21:50:32Z</dcterms:modified>
</cp:coreProperties>
</file>